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audio/m4a" Extension="m4a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lear Sans" charset="1" panose="020B0503030202020304"/>
      <p:regular r:id="rId10"/>
    </p:embeddedFont>
    <p:embeddedFont>
      <p:font typeface="Clear Sans Bold" charset="1" panose="020B0803030202020304"/>
      <p:regular r:id="rId11"/>
    </p:embeddedFont>
    <p:embeddedFont>
      <p:font typeface="Clear Sans Italics" charset="1" panose="020B0503030202090304"/>
      <p:regular r:id="rId12"/>
    </p:embeddedFont>
    <p:embeddedFont>
      <p:font typeface="Clear Sans Bold Italics" charset="1" panose="020B0803030202090304"/>
      <p:regular r:id="rId13"/>
    </p:embeddedFont>
    <p:embeddedFont>
      <p:font typeface="Clear Sans Thin" charset="1" panose="020B0203030202020304"/>
      <p:regular r:id="rId14"/>
    </p:embeddedFont>
    <p:embeddedFont>
      <p:font typeface="Clear Sans Light" charset="1" panose="020B0303030202020304"/>
      <p:regular r:id="rId15"/>
    </p:embeddedFont>
    <p:embeddedFont>
      <p:font typeface="Clear Sans Medium" charset="1" panose="020B0603030202020304"/>
      <p:regular r:id="rId16"/>
    </p:embeddedFont>
    <p:embeddedFont>
      <p:font typeface="Clear Sans Medium Italics" charset="1" panose="020B06030302020903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61.svg" Type="http://schemas.openxmlformats.org/officeDocument/2006/relationships/image"/><Relationship Id="rId15" Target="../media/aAF8XDj9ZII.m4a" Type="http://schemas.microsoft.com/office/2007/relationships/media"/><Relationship Id="rId16" Target="../media/aAF8XDj9ZII.m4a" Type="http://schemas.openxmlformats.org/officeDocument/2006/relationships/audio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jpe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Relationship Id="rId6" Target="../media/image24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svg" Type="http://schemas.openxmlformats.org/officeDocument/2006/relationships/image"/><Relationship Id="rId4" Target="../media/image52.png" Type="http://schemas.openxmlformats.org/officeDocument/2006/relationships/image"/><Relationship Id="rId5" Target="../media/image53.svg" Type="http://schemas.openxmlformats.org/officeDocument/2006/relationships/image"/><Relationship Id="rId6" Target="../media/image54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57.png" Type="http://schemas.openxmlformats.org/officeDocument/2006/relationships/image"/><Relationship Id="rId5" Target="../media/image58.svg" Type="http://schemas.openxmlformats.org/officeDocument/2006/relationships/image"/><Relationship Id="rId6" Target="../media/image59.png" Type="http://schemas.openxmlformats.org/officeDocument/2006/relationships/image"/><Relationship Id="rId7" Target="../media/image60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gif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jpeg" Type="http://schemas.openxmlformats.org/officeDocument/2006/relationships/image"/><Relationship Id="rId11" Target="../media/VAF6saFy4MU.mp4" Type="http://schemas.openxmlformats.org/officeDocument/2006/relationships/video"/><Relationship Id="rId12" Target="../media/VAF6saFy4MU.mp4" Type="http://schemas.microsoft.com/office/2007/relationships/media"/><Relationship Id="rId13" Target="../media/image32.jpeg" Type="http://schemas.openxmlformats.org/officeDocument/2006/relationships/image"/><Relationship Id="rId14" Target="../media/VAF6sSg7iHA.mp4" Type="http://schemas.openxmlformats.org/officeDocument/2006/relationships/video"/><Relationship Id="rId15" Target="../media/VAF6sSg7iHA.mp4" Type="http://schemas.microsoft.com/office/2007/relationships/media"/><Relationship Id="rId16" Target="../media/image33.png" Type="http://schemas.openxmlformats.org/officeDocument/2006/relationships/image"/><Relationship Id="rId17" Target="../media/image34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jpeg" Type="http://schemas.openxmlformats.org/officeDocument/2006/relationships/image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svg" Type="http://schemas.openxmlformats.org/officeDocument/2006/relationships/image"/><Relationship Id="rId12" Target="../media/image37.png" Type="http://schemas.openxmlformats.org/officeDocument/2006/relationships/image"/><Relationship Id="rId13" Target="../media/image38.svg" Type="http://schemas.openxmlformats.org/officeDocument/2006/relationships/image"/><Relationship Id="rId14" Target="../media/image39.png" Type="http://schemas.openxmlformats.org/officeDocument/2006/relationships/image"/><Relationship Id="rId15" Target="../media/image40.svg" Type="http://schemas.openxmlformats.org/officeDocument/2006/relationships/image"/><Relationship Id="rId16" Target="../media/image41.png" Type="http://schemas.openxmlformats.org/officeDocument/2006/relationships/image"/><Relationship Id="rId17" Target="../media/image42.svg" Type="http://schemas.openxmlformats.org/officeDocument/2006/relationships/image"/><Relationship Id="rId18" Target="../media/image24.jpeg" Type="http://schemas.openxmlformats.org/officeDocument/2006/relationships/image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svg" Type="http://schemas.openxmlformats.org/officeDocument/2006/relationships/image"/><Relationship Id="rId12" Target="../media/image41.png" Type="http://schemas.openxmlformats.org/officeDocument/2006/relationships/image"/><Relationship Id="rId13" Target="../media/image42.svg" Type="http://schemas.openxmlformats.org/officeDocument/2006/relationships/image"/><Relationship Id="rId14" Target="../media/image43.png" Type="http://schemas.openxmlformats.org/officeDocument/2006/relationships/image"/><Relationship Id="rId15" Target="../media/image44.svg" Type="http://schemas.openxmlformats.org/officeDocument/2006/relationships/image"/><Relationship Id="rId16" Target="../media/image45.png" Type="http://schemas.openxmlformats.org/officeDocument/2006/relationships/image"/><Relationship Id="rId17" Target="../media/image24.jpeg" Type="http://schemas.openxmlformats.org/officeDocument/2006/relationships/image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1819546"/>
            <a:ext cx="8217084" cy="6836355"/>
            <a:chOff x="0" y="0"/>
            <a:chExt cx="10956112" cy="911513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368877"/>
              <a:ext cx="10956112" cy="5512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>
                  <a:solidFill>
                    <a:srgbClr val="F7B4A7"/>
                  </a:solidFill>
                  <a:latin typeface="Clear Sans Bold"/>
                </a:rPr>
                <a:t>“UTMDigital – Our Digital University Driver”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47625"/>
              <a:ext cx="10956112" cy="5250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94DDDE"/>
                  </a:solidFill>
                  <a:latin typeface="Clear Sans"/>
                </a:rPr>
                <a:t>VIRTUAL TALK 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7563645"/>
              <a:ext cx="10956112" cy="15514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>
                  <a:solidFill>
                    <a:srgbClr val="94DDDE"/>
                  </a:solidFill>
                  <a:latin typeface="Clear Sans"/>
                </a:rPr>
                <a:t>A look at the technology of managing data in UTM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82834" y="-1921745"/>
            <a:ext cx="6755642" cy="4114800"/>
          </a:xfrm>
          <a:custGeom>
            <a:avLst/>
            <a:gdLst/>
            <a:ahLst/>
            <a:cxnLst/>
            <a:rect r="r" b="b" t="t" l="l"/>
            <a:pathLst>
              <a:path h="4114800" w="6755642">
                <a:moveTo>
                  <a:pt x="0" y="0"/>
                </a:moveTo>
                <a:lnTo>
                  <a:pt x="6755642" y="0"/>
                </a:lnTo>
                <a:lnTo>
                  <a:pt x="67556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03834" y="1790711"/>
            <a:ext cx="1194327" cy="2586142"/>
          </a:xfrm>
          <a:custGeom>
            <a:avLst/>
            <a:gdLst/>
            <a:ahLst/>
            <a:cxnLst/>
            <a:rect r="r" b="b" t="t" l="l"/>
            <a:pathLst>
              <a:path h="2586142" w="1194327">
                <a:moveTo>
                  <a:pt x="0" y="0"/>
                </a:moveTo>
                <a:lnTo>
                  <a:pt x="1194327" y="0"/>
                </a:lnTo>
                <a:lnTo>
                  <a:pt x="1194327" y="2586142"/>
                </a:lnTo>
                <a:lnTo>
                  <a:pt x="0" y="2586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2095190" y="202115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5357753" y="0"/>
                </a:moveTo>
                <a:lnTo>
                  <a:pt x="0" y="0"/>
                </a:lnTo>
                <a:lnTo>
                  <a:pt x="0" y="5591582"/>
                </a:lnTo>
                <a:lnTo>
                  <a:pt x="5357753" y="5591582"/>
                </a:lnTo>
                <a:lnTo>
                  <a:pt x="53577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947148" y="1264426"/>
            <a:ext cx="3144039" cy="2440918"/>
          </a:xfrm>
          <a:custGeom>
            <a:avLst/>
            <a:gdLst/>
            <a:ahLst/>
            <a:cxnLst/>
            <a:rect r="r" b="b" t="t" l="l"/>
            <a:pathLst>
              <a:path h="2440918" w="3144039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24872" y="5005800"/>
            <a:ext cx="1894295" cy="4252500"/>
          </a:xfrm>
          <a:custGeom>
            <a:avLst/>
            <a:gdLst/>
            <a:ahLst/>
            <a:cxnLst/>
            <a:rect r="r" b="b" t="t" l="l"/>
            <a:pathLst>
              <a:path h="4252500" w="1894295">
                <a:moveTo>
                  <a:pt x="0" y="0"/>
                </a:moveTo>
                <a:lnTo>
                  <a:pt x="1894295" y="0"/>
                </a:lnTo>
                <a:lnTo>
                  <a:pt x="1894295" y="4252500"/>
                </a:lnTo>
                <a:lnTo>
                  <a:pt x="0" y="42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011803" y="7612736"/>
            <a:ext cx="3486358" cy="4114800"/>
          </a:xfrm>
          <a:custGeom>
            <a:avLst/>
            <a:gdLst/>
            <a:ahLst/>
            <a:cxnLst/>
            <a:rect r="r" b="b" t="t" l="l"/>
            <a:pathLst>
              <a:path h="4114800" w="3486358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2" id="12">
            <a:hlinkClick action="ppaction://media"/>
          </p:cNvPr>
          <p:cNvPicPr>
            <a:picLocks noChangeAspect="true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>
                  <p14:trim st="0.0000" end="120574.0000"/>
                </p14:media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629650" y="4629150"/>
            <a:ext cx="10287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cmd cmd="playFrom(0.0)">
              <p:cBhvr>
                <p:cTn/>
                <p:tgtEl>
                  <p:spTgt spid="12"/>
                </p:tgtEl>
              </p:cBhvr>
            </p:cmd>
            <p:audio>
              <p:cMediaNode vol="100000" showWhenStopped="false">
                <p:cTn/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1028700"/>
          <a:ext cx="16173450" cy="6695027"/>
        </p:xfrm>
        <a:graphic>
          <a:graphicData uri="http://schemas.openxmlformats.org/drawingml/2006/table">
            <a:tbl>
              <a:tblPr/>
              <a:tblGrid>
                <a:gridCol w="15621000"/>
                <a:gridCol w="552450"/>
              </a:tblGrid>
              <a:tr h="240689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66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cmpd="sng" algn="ctr" cap="flat" w="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67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cmpd="sng" algn="ctr" cap="flat" w="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8812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cmpd="sng" algn="ctr" cap="flat" w="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cmpd="sng" algn="ctr" cap="flat" w="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28700" y="-161925"/>
          <a:ext cx="16969015" cy="11095961"/>
        </p:xfrm>
        <a:graphic>
          <a:graphicData uri="http://schemas.openxmlformats.org/drawingml/2006/table">
            <a:tbl>
              <a:tblPr/>
              <a:tblGrid>
                <a:gridCol w="9538880"/>
                <a:gridCol w="7430135"/>
              </a:tblGrid>
              <a:tr h="234187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6600"/>
                        </a:lnSpc>
                        <a:defRPr/>
                      </a:pPr>
                      <a:r>
                        <a:rPr lang="en-US" sz="5500">
                          <a:solidFill>
                            <a:srgbClr val="2B4B82"/>
                          </a:solidFill>
                          <a:latin typeface="Clear Sans Bold"/>
                        </a:rPr>
                        <a:t>What we’ve learned from UTM Network Security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67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cmpd="sng" algn="ctr" cap="flat" w="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5408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2B4B82"/>
                          </a:solidFill>
                          <a:latin typeface="Clear Sans Bold"/>
                        </a:rPr>
                        <a:t>Correlate with NGAF</a:t>
                      </a:r>
                      <a:endParaRPr lang="en-US" sz="1100"/>
                    </a:p>
                    <a:p>
                      <a:pPr>
                        <a:lnSpc>
                          <a:spcPts val="3919"/>
                        </a:lnSpc>
                      </a:pPr>
                    </a:p>
                    <a:p>
                      <a:pPr marL="604519" indent="-302260" lvl="1">
                        <a:lnSpc>
                          <a:spcPts val="3919"/>
                        </a:lnSpc>
                        <a:buFont typeface="Arial"/>
                        <a:buChar char="•"/>
                      </a:pPr>
                      <a:r>
                        <a:rPr lang="en-US" sz="2799">
                          <a:solidFill>
                            <a:srgbClr val="2B4B82"/>
                          </a:solidFill>
                          <a:latin typeface="Clear Sans"/>
                        </a:rPr>
                        <a:t>Correlated block attacker IP</a:t>
                      </a:r>
                    </a:p>
                    <a:p>
                      <a:pPr>
                        <a:lnSpc>
                          <a:spcPts val="3919"/>
                        </a:lnSpc>
                      </a:pPr>
                    </a:p>
                    <a:p>
                      <a:pPr marL="604519" indent="-302260" lvl="1">
                        <a:lnSpc>
                          <a:spcPts val="3919"/>
                        </a:lnSpc>
                        <a:buFont typeface="Arial"/>
                        <a:buChar char="•"/>
                      </a:pPr>
                      <a:r>
                        <a:rPr lang="en-US" sz="2799">
                          <a:solidFill>
                            <a:srgbClr val="2B4B82"/>
                          </a:solidFill>
                          <a:latin typeface="Clear Sans"/>
                        </a:rPr>
                        <a:t>Access Control Setting</a:t>
                      </a:r>
                    </a:p>
                    <a:p>
                      <a:pPr>
                        <a:lnSpc>
                          <a:spcPts val="3919"/>
                        </a:lnSpc>
                      </a:pPr>
                    </a:p>
                    <a:p>
                      <a:pPr marL="604519" indent="-302260" lvl="1">
                        <a:lnSpc>
                          <a:spcPts val="3919"/>
                        </a:lnSpc>
                        <a:buFont typeface="Arial"/>
                        <a:buChar char="•"/>
                      </a:pPr>
                      <a:r>
                        <a:rPr lang="en-US" sz="2799">
                          <a:solidFill>
                            <a:srgbClr val="2B4B82"/>
                          </a:solidFill>
                          <a:latin typeface="Clear Sans"/>
                        </a:rPr>
                        <a:t>Block any attack from internet (outside) to internal network</a:t>
                      </a:r>
                    </a:p>
                    <a:p>
                      <a:pPr>
                        <a:lnSpc>
                          <a:spcPts val="3919"/>
                        </a:lnSpc>
                      </a:pPr>
                    </a:p>
                    <a:p>
                      <a:pPr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2B4B82"/>
                          </a:solidFill>
                          <a:latin typeface="Clear Sans Bold"/>
                        </a:rPr>
                        <a:t>Correlate with Identity and Access Management [IAM]</a:t>
                      </a:r>
                    </a:p>
                    <a:p>
                      <a:pPr>
                        <a:lnSpc>
                          <a:spcPts val="3919"/>
                        </a:lnSpc>
                      </a:pPr>
                    </a:p>
                    <a:p>
                      <a:pPr marL="604519" indent="-302260" lvl="1">
                        <a:lnSpc>
                          <a:spcPts val="3919"/>
                        </a:lnSpc>
                        <a:buFont typeface="Arial"/>
                        <a:buChar char="•"/>
                      </a:pPr>
                      <a:r>
                        <a:rPr lang="en-US" sz="2799">
                          <a:solidFill>
                            <a:srgbClr val="2B4B82"/>
                          </a:solidFill>
                          <a:latin typeface="Clear Sans"/>
                        </a:rPr>
                        <a:t> Surfing Risk Reminder</a:t>
                      </a:r>
                    </a:p>
                    <a:p>
                      <a:pPr>
                        <a:lnSpc>
                          <a:spcPts val="3919"/>
                        </a:lnSpc>
                      </a:pPr>
                    </a:p>
                    <a:p>
                      <a:pPr marL="604519" indent="-302260" lvl="1">
                        <a:lnSpc>
                          <a:spcPts val="3919"/>
                        </a:lnSpc>
                        <a:buFont typeface="Arial"/>
                        <a:buChar char="•"/>
                      </a:pPr>
                      <a:r>
                        <a:rPr lang="en-US" sz="2799">
                          <a:solidFill>
                            <a:srgbClr val="2B4B82"/>
                          </a:solidFill>
                          <a:latin typeface="Clear Sans"/>
                        </a:rPr>
                        <a:t>Account lockout</a:t>
                      </a:r>
                    </a:p>
                  </a:txBody>
                  <a:tcPr marL="190500" marR="190500" marT="190500" marB="190500" anchor="t">
                    <a:lnL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2B4B82"/>
                          </a:solidFill>
                          <a:latin typeface="Clear Sans Bold"/>
                        </a:rPr>
                        <a:t>Correlate with Endpoint</a:t>
                      </a:r>
                      <a:endParaRPr lang="en-US" sz="1100"/>
                    </a:p>
                    <a:p>
                      <a:pPr>
                        <a:lnSpc>
                          <a:spcPts val="3919"/>
                        </a:lnSpc>
                      </a:pPr>
                    </a:p>
                    <a:p>
                      <a:pPr marL="604519" indent="-302260" lvl="1">
                        <a:lnSpc>
                          <a:spcPts val="3919"/>
                        </a:lnSpc>
                        <a:buFont typeface="Arial"/>
                        <a:buChar char="•"/>
                      </a:pPr>
                      <a:r>
                        <a:rPr lang="en-US" sz="2799">
                          <a:solidFill>
                            <a:srgbClr val="2B4B82"/>
                          </a:solidFill>
                          <a:latin typeface="Clear Sans"/>
                        </a:rPr>
                        <a:t>Compromised host quarantine</a:t>
                      </a:r>
                    </a:p>
                    <a:p>
                      <a:pPr>
                        <a:lnSpc>
                          <a:spcPts val="3919"/>
                        </a:lnSpc>
                      </a:pPr>
                    </a:p>
                    <a:p>
                      <a:pPr marL="604519" indent="-302260" lvl="1">
                        <a:lnSpc>
                          <a:spcPts val="3919"/>
                        </a:lnSpc>
                        <a:buFont typeface="Arial"/>
                        <a:buChar char="•"/>
                      </a:pPr>
                      <a:r>
                        <a:rPr lang="en-US" sz="2799">
                          <a:solidFill>
                            <a:srgbClr val="2B4B82"/>
                          </a:solidFill>
                          <a:latin typeface="Clear Sans"/>
                        </a:rPr>
                        <a:t>Access control setting</a:t>
                      </a:r>
                    </a:p>
                    <a:p>
                      <a:pPr>
                        <a:lnSpc>
                          <a:spcPts val="3919"/>
                        </a:lnSpc>
                      </a:pPr>
                    </a:p>
                    <a:p>
                      <a:pPr marL="604519" indent="-302260" lvl="1">
                        <a:lnSpc>
                          <a:spcPts val="3919"/>
                        </a:lnSpc>
                        <a:buFont typeface="Arial"/>
                        <a:buChar char="•"/>
                      </a:pPr>
                      <a:r>
                        <a:rPr lang="en-US" sz="2799">
                          <a:solidFill>
                            <a:srgbClr val="2B4B82"/>
                          </a:solidFill>
                          <a:latin typeface="Clear Sans"/>
                        </a:rPr>
                        <a:t>Process Forensics</a:t>
                      </a:r>
                    </a:p>
                    <a:p>
                      <a:pPr>
                        <a:lnSpc>
                          <a:spcPts val="3919"/>
                        </a:lnSpc>
                      </a:pPr>
                    </a:p>
                    <a:p>
                      <a:pPr marL="604519" indent="-302260" lvl="1">
                        <a:lnSpc>
                          <a:spcPts val="3919"/>
                        </a:lnSpc>
                        <a:buFont typeface="Arial"/>
                        <a:buChar char="•"/>
                      </a:pPr>
                      <a:r>
                        <a:rPr lang="en-US" sz="2799">
                          <a:solidFill>
                            <a:srgbClr val="2B4B82"/>
                          </a:solidFill>
                          <a:latin typeface="Clear Sans"/>
                        </a:rPr>
                        <a:t>Full host scanning, verification/isolation/removal of malware</a:t>
                      </a:r>
                    </a:p>
                    <a:p>
                      <a:pPr>
                        <a:lnSpc>
                          <a:spcPts val="3919"/>
                        </a:lnSpc>
                      </a:pPr>
                    </a:p>
                    <a:p>
                      <a:pPr marL="604519" indent="-302260" lvl="1">
                        <a:lnSpc>
                          <a:spcPts val="3919"/>
                        </a:lnSpc>
                        <a:buFont typeface="Arial"/>
                        <a:buChar char="•"/>
                      </a:pPr>
                      <a:r>
                        <a:rPr lang="en-US" sz="2799">
                          <a:solidFill>
                            <a:srgbClr val="2B4B82"/>
                          </a:solidFill>
                          <a:latin typeface="Clear Sans"/>
                        </a:rPr>
                        <a:t>Protect and remove all malware and attack at server farm</a:t>
                      </a:r>
                    </a:p>
                  </a:txBody>
                  <a:tcPr marL="190500" marR="190500" marT="190500" marB="190500" anchor="t">
                    <a:lnL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0">
            <a:off x="6947060" y="2468752"/>
            <a:ext cx="3046099" cy="2355967"/>
          </a:xfrm>
          <a:custGeom>
            <a:avLst/>
            <a:gdLst/>
            <a:ahLst/>
            <a:cxnLst/>
            <a:rect r="r" b="b" t="t" l="l"/>
            <a:pathLst>
              <a:path h="2355967" w="3046099">
                <a:moveTo>
                  <a:pt x="0" y="0"/>
                </a:moveTo>
                <a:lnTo>
                  <a:pt x="3046099" y="0"/>
                </a:lnTo>
                <a:lnTo>
                  <a:pt x="3046099" y="2355967"/>
                </a:lnTo>
                <a:lnTo>
                  <a:pt x="0" y="23559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083712" y="1511751"/>
            <a:ext cx="1914003" cy="1914003"/>
          </a:xfrm>
          <a:custGeom>
            <a:avLst/>
            <a:gdLst/>
            <a:ahLst/>
            <a:cxnLst/>
            <a:rect r="r" b="b" t="t" l="l"/>
            <a:pathLst>
              <a:path h="1914003" w="1914003">
                <a:moveTo>
                  <a:pt x="0" y="0"/>
                </a:moveTo>
                <a:lnTo>
                  <a:pt x="1914003" y="0"/>
                </a:lnTo>
                <a:lnTo>
                  <a:pt x="1914003" y="1914003"/>
                </a:lnTo>
                <a:lnTo>
                  <a:pt x="0" y="19140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611872" y="-1786105"/>
            <a:ext cx="5676128" cy="4055851"/>
          </a:xfrm>
          <a:custGeom>
            <a:avLst/>
            <a:gdLst/>
            <a:ahLst/>
            <a:cxnLst/>
            <a:rect r="r" b="b" t="t" l="l"/>
            <a:pathLst>
              <a:path h="4055851" w="5676128">
                <a:moveTo>
                  <a:pt x="0" y="0"/>
                </a:moveTo>
                <a:lnTo>
                  <a:pt x="5676128" y="0"/>
                </a:lnTo>
                <a:lnTo>
                  <a:pt x="5676128" y="4055851"/>
                </a:lnTo>
                <a:lnTo>
                  <a:pt x="0" y="40558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9685781"/>
            <a:ext cx="601219" cy="601219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tru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504" y="0"/>
                    <a:pt x="6350000" y="1421496"/>
                    <a:pt x="6350000" y="3175000"/>
                  </a:cubicBezTo>
                  <a:cubicBezTo>
                    <a:pt x="6350000" y="4928504"/>
                    <a:pt x="4928504" y="6350000"/>
                    <a:pt x="3175000" y="6350000"/>
                  </a:cubicBezTo>
                  <a:cubicBezTo>
                    <a:pt x="1421496" y="6350000"/>
                    <a:pt x="0" y="4928504"/>
                    <a:pt x="0" y="3175000"/>
                  </a:cubicBezTo>
                  <a:cubicBezTo>
                    <a:pt x="0" y="1421496"/>
                    <a:pt x="1421496" y="0"/>
                    <a:pt x="3175000" y="0"/>
                  </a:cubicBezTo>
                  <a:close/>
                </a:path>
              </a:pathLst>
            </a:custGeom>
            <a:blipFill>
              <a:blip r:embed="rId6"/>
              <a:stretch>
                <a:fillRect l="-38888" t="0" r="-38888" b="0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65558" y="-3467306"/>
            <a:ext cx="23760895" cy="23850334"/>
          </a:xfrm>
          <a:custGeom>
            <a:avLst/>
            <a:gdLst/>
            <a:ahLst/>
            <a:cxnLst/>
            <a:rect r="r" b="b" t="t" l="l"/>
            <a:pathLst>
              <a:path h="23850334" w="23760895">
                <a:moveTo>
                  <a:pt x="0" y="0"/>
                </a:moveTo>
                <a:lnTo>
                  <a:pt x="23760896" y="0"/>
                </a:lnTo>
                <a:lnTo>
                  <a:pt x="23760896" y="23850334"/>
                </a:lnTo>
                <a:lnTo>
                  <a:pt x="0" y="23850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3" y="2595352"/>
            <a:ext cx="7315200" cy="3136392"/>
          </a:xfrm>
          <a:custGeom>
            <a:avLst/>
            <a:gdLst/>
            <a:ahLst/>
            <a:cxnLst/>
            <a:rect r="r" b="b" t="t" l="l"/>
            <a:pathLst>
              <a:path h="3136392" w="7315200">
                <a:moveTo>
                  <a:pt x="0" y="0"/>
                </a:moveTo>
                <a:lnTo>
                  <a:pt x="7315200" y="0"/>
                </a:lnTo>
                <a:lnTo>
                  <a:pt x="7315200" y="3136392"/>
                </a:lnTo>
                <a:lnTo>
                  <a:pt x="0" y="31363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32684" y="5731744"/>
            <a:ext cx="3456999" cy="2385329"/>
          </a:xfrm>
          <a:custGeom>
            <a:avLst/>
            <a:gdLst/>
            <a:ahLst/>
            <a:cxnLst/>
            <a:rect r="r" b="b" t="t" l="l"/>
            <a:pathLst>
              <a:path h="2385329" w="3456999">
                <a:moveTo>
                  <a:pt x="0" y="0"/>
                </a:moveTo>
                <a:lnTo>
                  <a:pt x="3456999" y="0"/>
                </a:lnTo>
                <a:lnTo>
                  <a:pt x="3456999" y="2385329"/>
                </a:lnTo>
                <a:lnTo>
                  <a:pt x="0" y="23853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540449" y="2878137"/>
            <a:ext cx="9986345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B4B82"/>
                </a:solidFill>
                <a:latin typeface="Clear Sans"/>
              </a:rPr>
              <a:t>2. Students learned about crucial aspect (ex: student ID acquisition, Microsoft 365 suite access and internet security)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4409722" y="3849223"/>
            <a:ext cx="16135350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6399">
                <a:solidFill>
                  <a:srgbClr val="2B4B82"/>
                </a:solidFill>
                <a:latin typeface="Clear Sans Bold"/>
              </a:rPr>
              <a:t>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76799" y="964247"/>
            <a:ext cx="9574137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B4B82"/>
                </a:solidFill>
                <a:latin typeface="Clear Sans"/>
              </a:rPr>
              <a:t>Comprehensive overview of UTM’s digital services and infrastructure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40449" y="5392103"/>
            <a:ext cx="9804396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B4B82"/>
                </a:solidFill>
                <a:latin typeface="Clear Sans"/>
              </a:rPr>
              <a:t>3. Students gained practical knowledge applicable in academics and professional settings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59846" y="7477760"/>
            <a:ext cx="10565602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B4B82"/>
                </a:solidFill>
                <a:latin typeface="Clear Sans"/>
              </a:rPr>
              <a:t>4. Understanding of digital technologies and their applications, contributing to their academic and professional growth.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02444" y="8457179"/>
            <a:ext cx="3995097" cy="4114800"/>
          </a:xfrm>
          <a:custGeom>
            <a:avLst/>
            <a:gdLst/>
            <a:ahLst/>
            <a:cxnLst/>
            <a:rect r="r" b="b" t="t" l="l"/>
            <a:pathLst>
              <a:path h="4114800" w="3995097">
                <a:moveTo>
                  <a:pt x="0" y="0"/>
                </a:moveTo>
                <a:lnTo>
                  <a:pt x="3995097" y="0"/>
                </a:lnTo>
                <a:lnTo>
                  <a:pt x="39950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5694924" y="1918053"/>
            <a:ext cx="0" cy="8368947"/>
          </a:xfrm>
          <a:prstGeom prst="line">
            <a:avLst/>
          </a:prstGeom>
          <a:ln cap="flat" w="38100">
            <a:solidFill>
              <a:srgbClr val="27416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898471">
            <a:off x="7743888" y="-2336401"/>
            <a:ext cx="6926722" cy="5642130"/>
          </a:xfrm>
          <a:custGeom>
            <a:avLst/>
            <a:gdLst/>
            <a:ahLst/>
            <a:cxnLst/>
            <a:rect r="r" b="b" t="t" l="l"/>
            <a:pathLst>
              <a:path h="5642130" w="6926722">
                <a:moveTo>
                  <a:pt x="0" y="0"/>
                </a:moveTo>
                <a:lnTo>
                  <a:pt x="6926722" y="0"/>
                </a:lnTo>
                <a:lnTo>
                  <a:pt x="6926722" y="5642130"/>
                </a:lnTo>
                <a:lnTo>
                  <a:pt x="0" y="56421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2166241" y="1918053"/>
            <a:ext cx="0" cy="8368947"/>
          </a:xfrm>
          <a:prstGeom prst="line">
            <a:avLst/>
          </a:prstGeom>
          <a:ln cap="flat" w="38100">
            <a:solidFill>
              <a:srgbClr val="27416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830431">
            <a:off x="14835822" y="6581459"/>
            <a:ext cx="5942811" cy="4320757"/>
          </a:xfrm>
          <a:custGeom>
            <a:avLst/>
            <a:gdLst/>
            <a:ahLst/>
            <a:cxnLst/>
            <a:rect r="r" b="b" t="t" l="l"/>
            <a:pathLst>
              <a:path h="4320757" w="5942811">
                <a:moveTo>
                  <a:pt x="0" y="0"/>
                </a:moveTo>
                <a:lnTo>
                  <a:pt x="5942811" y="0"/>
                </a:lnTo>
                <a:lnTo>
                  <a:pt x="5942811" y="4320757"/>
                </a:lnTo>
                <a:lnTo>
                  <a:pt x="0" y="43207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0" y="5933365"/>
            <a:ext cx="18288000" cy="0"/>
          </a:xfrm>
          <a:prstGeom prst="line">
            <a:avLst/>
          </a:prstGeom>
          <a:ln cap="flat" w="38100">
            <a:solidFill>
              <a:srgbClr val="27416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4467880" y="169228"/>
            <a:ext cx="9352240" cy="1557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274169"/>
                </a:solidFill>
                <a:latin typeface="Clear Sans Bold"/>
              </a:rPr>
              <a:t>JUSTIFICATIONS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268227" y="3338633"/>
            <a:ext cx="6231378" cy="1446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8"/>
              </a:lnSpc>
            </a:pPr>
            <a:r>
              <a:rPr lang="en-US" sz="4170">
                <a:solidFill>
                  <a:srgbClr val="274169"/>
                </a:solidFill>
                <a:latin typeface="Clear Sans Bold"/>
              </a:rPr>
              <a:t>Informative and Beneficial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14894" y="3705346"/>
            <a:ext cx="6231378" cy="713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8"/>
              </a:lnSpc>
            </a:pPr>
            <a:r>
              <a:rPr lang="en-US" sz="4170">
                <a:solidFill>
                  <a:srgbClr val="274169"/>
                </a:solidFill>
                <a:latin typeface="Clear Sans Bold"/>
              </a:rPr>
              <a:t>Practical Insight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6732583"/>
            <a:ext cx="5694924" cy="2203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1"/>
              </a:lnSpc>
            </a:pPr>
            <a:r>
              <a:rPr lang="en-US" sz="4172">
                <a:solidFill>
                  <a:srgbClr val="274169"/>
                </a:solidFill>
                <a:latin typeface="Clear Sans Bold"/>
              </a:rPr>
              <a:t>Internet Security and Cyber Command Operations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166241" y="3338633"/>
            <a:ext cx="6231378" cy="1446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8"/>
              </a:lnSpc>
            </a:pPr>
            <a:r>
              <a:rPr lang="en-US" sz="4170">
                <a:solidFill>
                  <a:srgbClr val="274169"/>
                </a:solidFill>
                <a:latin typeface="Clear Sans Bold"/>
              </a:rPr>
              <a:t>Understanding Infrastructure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697904" y="6732583"/>
            <a:ext cx="6468338" cy="1446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8"/>
              </a:lnSpc>
            </a:pPr>
            <a:r>
              <a:rPr lang="en-US" sz="4170">
                <a:solidFill>
                  <a:srgbClr val="274169"/>
                </a:solidFill>
                <a:latin typeface="Clear Sans Bold"/>
              </a:rPr>
              <a:t>Project Management and Application Development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85291" y="6732583"/>
            <a:ext cx="5810117" cy="1446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8"/>
              </a:lnSpc>
            </a:pPr>
            <a:r>
              <a:rPr lang="en-US" sz="4170">
                <a:solidFill>
                  <a:srgbClr val="274169"/>
                </a:solidFill>
                <a:latin typeface="Clear Sans Bold"/>
              </a:rPr>
              <a:t>Exposure to Industry Practices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6616632" y="-320451"/>
          <a:ext cx="5054736" cy="2143125"/>
        </p:xfrm>
        <a:graphic>
          <a:graphicData uri="http://schemas.openxmlformats.org/drawingml/2006/table">
            <a:tbl>
              <a:tblPr/>
              <a:tblGrid>
                <a:gridCol w="3466550"/>
              </a:tblGrid>
              <a:tr h="214312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1340"/>
                        </a:lnSpc>
                        <a:defRPr/>
                      </a:pPr>
                      <a:r>
                        <a:rPr lang="en-US" sz="8100">
                          <a:solidFill>
                            <a:srgbClr val="F7B4A7"/>
                          </a:solidFill>
                          <a:latin typeface="Clear Sans Bold"/>
                        </a:rPr>
                        <a:t>Members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2015387" y="2003991"/>
            <a:ext cx="3139509" cy="3139509"/>
            <a:chOff x="0" y="0"/>
            <a:chExt cx="13716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4796" r="0" b="-24796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574246" y="2003991"/>
            <a:ext cx="3139509" cy="3139509"/>
            <a:chOff x="0" y="0"/>
            <a:chExt cx="13716000" cy="13716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6628" r="0" b="-16628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134975" y="2003991"/>
            <a:ext cx="3139509" cy="3139509"/>
            <a:chOff x="0" y="0"/>
            <a:chExt cx="13716000" cy="13716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4"/>
              <a:stretch>
                <a:fillRect l="-16666" t="0" r="-16666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2585083" y="5400660"/>
            <a:ext cx="2000116" cy="1526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Clear Sans"/>
              </a:rPr>
              <a:t>Wan Aishah</a:t>
            </a:r>
          </a:p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Clear Sans"/>
              </a:rPr>
              <a:t>A23MJ5044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3703594" y="5400660"/>
            <a:ext cx="2005745" cy="1012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Clear Sans"/>
              </a:rPr>
              <a:t>Daneswaary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Clear Sans"/>
              </a:rPr>
              <a:t>A23MJ5049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43942" y="5400660"/>
            <a:ext cx="2000116" cy="1012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Clear Sans"/>
              </a:rPr>
              <a:t>Eiklil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Clear Sans"/>
              </a:rPr>
              <a:t>A23MJ5044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037864" y="7432122"/>
            <a:ext cx="12671475" cy="1526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Clear Sans"/>
              </a:rPr>
              <a:t>We are from 1st year Software Engineering students </a:t>
            </a:r>
          </a:p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Clear Sans"/>
              </a:rPr>
              <a:t>from Section 15, (Malaysia-Japan International Institute Technology [MJIIT]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2415047" y="1146576"/>
          <a:ext cx="4844253" cy="8111724"/>
        </p:xfrm>
        <a:graphic>
          <a:graphicData uri="http://schemas.openxmlformats.org/drawingml/2006/table">
            <a:tbl>
              <a:tblPr/>
              <a:tblGrid>
                <a:gridCol w="3182012"/>
              </a:tblGrid>
              <a:tr h="354385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1340"/>
                        </a:lnSpc>
                        <a:defRPr/>
                      </a:pPr>
                      <a:r>
                        <a:rPr lang="en-US" sz="8100">
                          <a:solidFill>
                            <a:srgbClr val="F7B4A7"/>
                          </a:solidFill>
                          <a:latin typeface="Clear Sans Bold"/>
                        </a:rPr>
                        <a:t>UTM Digital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6787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94DDDE"/>
                          </a:solidFill>
                          <a:latin typeface="Clear Sans"/>
                        </a:rPr>
                        <a:t>ORGANIZATION WE’VE VISITED VIA RECORDED TALK ON WEBEX</a:t>
                      </a:r>
                      <a:endParaRPr lang="en-US" sz="1100"/>
                    </a:p>
                    <a:p>
                      <a:pPr>
                        <a:lnSpc>
                          <a:spcPts val="4060"/>
                        </a:lnSpc>
                      </a:pPr>
                    </a:p>
                    <a:p>
                      <a:pPr>
                        <a:lnSpc>
                          <a:spcPts val="4060"/>
                        </a:lnSpc>
                      </a:pPr>
                      <a:r>
                        <a:rPr lang="en-US" sz="2900">
                          <a:solidFill>
                            <a:srgbClr val="94DDDE"/>
                          </a:solidFill>
                          <a:latin typeface="Clear Sans"/>
                        </a:rPr>
                        <a:t>ABOUT 396 STUDENTS JOINED THE LIVE TALK ARE FROM UTM SKUDAI</a:t>
                      </a:r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1028700" y="2117576"/>
            <a:ext cx="10758841" cy="6051848"/>
          </a:xfrm>
          <a:custGeom>
            <a:avLst/>
            <a:gdLst/>
            <a:ahLst/>
            <a:cxnLst/>
            <a:rect r="r" b="b" t="t" l="l"/>
            <a:pathLst>
              <a:path h="6051848" w="10758841">
                <a:moveTo>
                  <a:pt x="0" y="0"/>
                </a:moveTo>
                <a:lnTo>
                  <a:pt x="10758841" y="0"/>
                </a:lnTo>
                <a:lnTo>
                  <a:pt x="10758841" y="6051848"/>
                </a:lnTo>
                <a:lnTo>
                  <a:pt x="0" y="6051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3166837" y="-451280"/>
            <a:ext cx="6368267" cy="10873141"/>
          </a:xfrm>
          <a:custGeom>
            <a:avLst/>
            <a:gdLst/>
            <a:ahLst/>
            <a:cxnLst/>
            <a:rect r="r" b="b" t="t" l="l"/>
            <a:pathLst>
              <a:path h="10873141" w="6368267">
                <a:moveTo>
                  <a:pt x="0" y="0"/>
                </a:moveTo>
                <a:lnTo>
                  <a:pt x="6368267" y="0"/>
                </a:lnTo>
                <a:lnTo>
                  <a:pt x="6368267" y="10873141"/>
                </a:lnTo>
                <a:lnTo>
                  <a:pt x="0" y="1087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9517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00678" y="1744155"/>
            <a:ext cx="8967811" cy="7914479"/>
          </a:xfrm>
          <a:custGeom>
            <a:avLst/>
            <a:gdLst/>
            <a:ahLst/>
            <a:cxnLst/>
            <a:rect r="r" b="b" t="t" l="l"/>
            <a:pathLst>
              <a:path h="7914479" w="8967811">
                <a:moveTo>
                  <a:pt x="0" y="0"/>
                </a:moveTo>
                <a:lnTo>
                  <a:pt x="8967811" y="0"/>
                </a:lnTo>
                <a:lnTo>
                  <a:pt x="8967811" y="7914479"/>
                </a:lnTo>
                <a:lnTo>
                  <a:pt x="0" y="79144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822" r="0" b="-29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89914" y="3731163"/>
            <a:ext cx="2685432" cy="1967079"/>
          </a:xfrm>
          <a:custGeom>
            <a:avLst/>
            <a:gdLst/>
            <a:ahLst/>
            <a:cxnLst/>
            <a:rect r="r" b="b" t="t" l="l"/>
            <a:pathLst>
              <a:path h="1967079" w="2685432">
                <a:moveTo>
                  <a:pt x="0" y="0"/>
                </a:moveTo>
                <a:lnTo>
                  <a:pt x="2685433" y="0"/>
                </a:lnTo>
                <a:lnTo>
                  <a:pt x="2685433" y="1967079"/>
                </a:lnTo>
                <a:lnTo>
                  <a:pt x="0" y="1967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689693" y="6928532"/>
            <a:ext cx="2685432" cy="1967079"/>
          </a:xfrm>
          <a:custGeom>
            <a:avLst/>
            <a:gdLst/>
            <a:ahLst/>
            <a:cxnLst/>
            <a:rect r="r" b="b" t="t" l="l"/>
            <a:pathLst>
              <a:path h="1967079" w="2685432">
                <a:moveTo>
                  <a:pt x="0" y="0"/>
                </a:moveTo>
                <a:lnTo>
                  <a:pt x="2685432" y="0"/>
                </a:lnTo>
                <a:lnTo>
                  <a:pt x="2685432" y="1967080"/>
                </a:lnTo>
                <a:lnTo>
                  <a:pt x="0" y="19670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12875" y="3408331"/>
            <a:ext cx="2685432" cy="1967079"/>
          </a:xfrm>
          <a:custGeom>
            <a:avLst/>
            <a:gdLst/>
            <a:ahLst/>
            <a:cxnLst/>
            <a:rect r="r" b="b" t="t" l="l"/>
            <a:pathLst>
              <a:path h="1967079" w="2685432">
                <a:moveTo>
                  <a:pt x="0" y="0"/>
                </a:moveTo>
                <a:lnTo>
                  <a:pt x="2685432" y="0"/>
                </a:lnTo>
                <a:lnTo>
                  <a:pt x="2685432" y="1967079"/>
                </a:lnTo>
                <a:lnTo>
                  <a:pt x="0" y="1967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87496" y="7359747"/>
            <a:ext cx="2685432" cy="1967079"/>
          </a:xfrm>
          <a:custGeom>
            <a:avLst/>
            <a:gdLst/>
            <a:ahLst/>
            <a:cxnLst/>
            <a:rect r="r" b="b" t="t" l="l"/>
            <a:pathLst>
              <a:path h="1967079" w="2685432">
                <a:moveTo>
                  <a:pt x="0" y="0"/>
                </a:moveTo>
                <a:lnTo>
                  <a:pt x="2685432" y="0"/>
                </a:lnTo>
                <a:lnTo>
                  <a:pt x="2685432" y="1967079"/>
                </a:lnTo>
                <a:lnTo>
                  <a:pt x="0" y="1967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2390275">
            <a:off x="4912505" y="3424557"/>
            <a:ext cx="1627731" cy="157076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164535" y="4363295"/>
            <a:ext cx="2336190" cy="674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5"/>
              </a:lnSpc>
              <a:spcBef>
                <a:spcPct val="0"/>
              </a:spcBef>
            </a:pPr>
            <a:r>
              <a:rPr lang="en-US" sz="1960">
                <a:solidFill>
                  <a:srgbClr val="2B4B82"/>
                </a:solidFill>
                <a:latin typeface="Clear Sans"/>
              </a:rPr>
              <a:t>Division of Digital Architecture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902531" y="7669047"/>
            <a:ext cx="2336190" cy="674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5"/>
              </a:lnSpc>
              <a:spcBef>
                <a:spcPct val="0"/>
              </a:spcBef>
            </a:pPr>
            <a:r>
              <a:rPr lang="en-US" sz="1960">
                <a:solidFill>
                  <a:srgbClr val="2B4B82"/>
                </a:solidFill>
                <a:latin typeface="Clear Sans"/>
              </a:rPr>
              <a:t>Division of Strategic Architecture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64487" y="4040463"/>
            <a:ext cx="2336190" cy="674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5"/>
              </a:lnSpc>
              <a:spcBef>
                <a:spcPct val="0"/>
              </a:spcBef>
            </a:pPr>
            <a:r>
              <a:rPr lang="en-US" sz="1960">
                <a:solidFill>
                  <a:srgbClr val="2B4B82"/>
                </a:solidFill>
                <a:latin typeface="Clear Sans"/>
              </a:rPr>
              <a:t>Division of Digital Innovation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62117" y="7818012"/>
            <a:ext cx="2336190" cy="1021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5"/>
              </a:lnSpc>
              <a:spcBef>
                <a:spcPct val="0"/>
              </a:spcBef>
            </a:pPr>
            <a:r>
              <a:rPr lang="en-US" sz="1960">
                <a:solidFill>
                  <a:srgbClr val="2B4B82"/>
                </a:solidFill>
                <a:latin typeface="Clear Sans"/>
              </a:rPr>
              <a:t>Division of Infrastructure Architecture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true" flipV="false" rot="-3892011">
            <a:off x="12519402" y="2831728"/>
            <a:ext cx="1290266" cy="1245106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1444178">
            <a:off x="5170869" y="7061207"/>
            <a:ext cx="1627731" cy="157076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true" flipV="false" rot="-2962752">
            <a:off x="13082777" y="6305979"/>
            <a:ext cx="1290266" cy="1245106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true" flipV="false" rot="-4714586">
            <a:off x="10687333" y="3013662"/>
            <a:ext cx="1290266" cy="1245106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true" flipV="false" rot="-4714586">
            <a:off x="11005756" y="5078841"/>
            <a:ext cx="1290266" cy="1245106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7274480" y="97057"/>
            <a:ext cx="3739040" cy="1094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0"/>
              </a:lnSpc>
              <a:spcBef>
                <a:spcPct val="0"/>
              </a:spcBef>
            </a:pPr>
            <a:r>
              <a:rPr lang="en-US" sz="6400">
                <a:solidFill>
                  <a:srgbClr val="F7B4A7"/>
                </a:solidFill>
                <a:latin typeface="Clear Sans Bold"/>
              </a:rPr>
              <a:t>Positions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76152" y="3086100"/>
            <a:ext cx="5131837" cy="4114800"/>
          </a:xfrm>
          <a:custGeom>
            <a:avLst/>
            <a:gdLst/>
            <a:ahLst/>
            <a:cxnLst/>
            <a:rect r="r" b="b" t="t" l="l"/>
            <a:pathLst>
              <a:path h="4114800" w="5131837">
                <a:moveTo>
                  <a:pt x="0" y="0"/>
                </a:moveTo>
                <a:lnTo>
                  <a:pt x="5131837" y="0"/>
                </a:lnTo>
                <a:lnTo>
                  <a:pt x="5131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583742"/>
            <a:ext cx="703258" cy="703258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tru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504" y="0"/>
                    <a:pt x="6350000" y="1421496"/>
                    <a:pt x="6350000" y="3175000"/>
                  </a:cubicBezTo>
                  <a:cubicBezTo>
                    <a:pt x="6350000" y="4928504"/>
                    <a:pt x="4928504" y="6350000"/>
                    <a:pt x="3175000" y="6350000"/>
                  </a:cubicBezTo>
                  <a:cubicBezTo>
                    <a:pt x="1421496" y="6350000"/>
                    <a:pt x="0" y="4928504"/>
                    <a:pt x="0" y="3175000"/>
                  </a:cubicBezTo>
                  <a:cubicBezTo>
                    <a:pt x="0" y="1421496"/>
                    <a:pt x="1421496" y="0"/>
                    <a:pt x="3175000" y="0"/>
                  </a:cubicBezTo>
                  <a:close/>
                </a:path>
              </a:pathLst>
            </a:custGeom>
            <a:blipFill>
              <a:blip r:embed="rId4"/>
              <a:stretch>
                <a:fillRect l="-38888" t="0" r="-38888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2911784"/>
            <a:ext cx="9768230" cy="4579002"/>
            <a:chOff x="0" y="0"/>
            <a:chExt cx="13024306" cy="610533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85725"/>
              <a:ext cx="13024306" cy="12070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719"/>
                </a:lnSpc>
              </a:pPr>
              <a:r>
                <a:rPr lang="en-US" sz="6399">
                  <a:solidFill>
                    <a:srgbClr val="31356E"/>
                  </a:solidFill>
                  <a:latin typeface="Clear Sans Bold"/>
                </a:rPr>
                <a:t>Overview of the Program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031875"/>
              <a:ext cx="12478551" cy="4073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60"/>
                </a:lnSpc>
              </a:pPr>
              <a:r>
                <a:rPr lang="en-US" sz="2900">
                  <a:solidFill>
                    <a:srgbClr val="2B4B82"/>
                  </a:solidFill>
                  <a:latin typeface="Clear Sans"/>
                </a:rPr>
                <a:t>The talk was on 5th December 2023 and we watched it live on Webex using our laptops in college since the event was held at UTM Skudai. It started at 3:00 p.m and ended slight earlier than 5:00 p.m. The talk was about the job scope of UTM Digital in managing our data.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7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73708" y="5487280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0" y="0"/>
                </a:moveTo>
                <a:lnTo>
                  <a:pt x="5357753" y="0"/>
                </a:lnTo>
                <a:lnTo>
                  <a:pt x="5357753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45552" y="6774549"/>
            <a:ext cx="3837986" cy="4114800"/>
          </a:xfrm>
          <a:custGeom>
            <a:avLst/>
            <a:gdLst/>
            <a:ahLst/>
            <a:cxnLst/>
            <a:rect r="r" b="b" t="t" l="l"/>
            <a:pathLst>
              <a:path h="4114800" w="3837986">
                <a:moveTo>
                  <a:pt x="0" y="0"/>
                </a:moveTo>
                <a:lnTo>
                  <a:pt x="3837986" y="0"/>
                </a:lnTo>
                <a:lnTo>
                  <a:pt x="38379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4766253" y="9419296"/>
            <a:ext cx="2076668" cy="1276207"/>
          </a:xfrm>
          <a:custGeom>
            <a:avLst/>
            <a:gdLst/>
            <a:ahLst/>
            <a:cxnLst/>
            <a:rect r="r" b="b" t="t" l="l"/>
            <a:pathLst>
              <a:path h="1276207" w="2076668">
                <a:moveTo>
                  <a:pt x="2076669" y="0"/>
                </a:moveTo>
                <a:lnTo>
                  <a:pt x="0" y="0"/>
                </a:lnTo>
                <a:lnTo>
                  <a:pt x="0" y="1276207"/>
                </a:lnTo>
                <a:lnTo>
                  <a:pt x="2076669" y="1276207"/>
                </a:lnTo>
                <a:lnTo>
                  <a:pt x="207666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668558" y="7853450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0" y="0"/>
                </a:moveTo>
                <a:lnTo>
                  <a:pt x="4597439" y="0"/>
                </a:lnTo>
                <a:lnTo>
                  <a:pt x="4597439" y="2842053"/>
                </a:lnTo>
                <a:lnTo>
                  <a:pt x="0" y="28420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70392" y="4211546"/>
            <a:ext cx="8059258" cy="4581271"/>
            <a:chOff x="0" y="0"/>
            <a:chExt cx="2122603" cy="12065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22603" cy="1206590"/>
            </a:xfrm>
            <a:custGeom>
              <a:avLst/>
              <a:gdLst/>
              <a:ahLst/>
              <a:cxnLst/>
              <a:rect r="r" b="b" t="t" l="l"/>
              <a:pathLst>
                <a:path h="1206590" w="2122603">
                  <a:moveTo>
                    <a:pt x="0" y="0"/>
                  </a:moveTo>
                  <a:lnTo>
                    <a:pt x="2122603" y="0"/>
                  </a:lnTo>
                  <a:lnTo>
                    <a:pt x="2122603" y="1206590"/>
                  </a:lnTo>
                  <a:lnTo>
                    <a:pt x="0" y="120659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122603" cy="12351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>
                  <p14:trim st="0.0000" end="16602.4260"/>
                </p14:media>
              </p:ext>
            </p:extLst>
          </p:nvPr>
        </p:nvPicPr>
        <p:blipFill>
          <a:blip r:embed="rId10"/>
          <a:srcRect l="0" t="28017" r="0" b="19574"/>
          <a:stretch>
            <a:fillRect/>
          </a:stretch>
        </p:blipFill>
        <p:spPr>
          <a:xfrm flipH="false" flipV="false" rot="0">
            <a:off x="2113442" y="4211546"/>
            <a:ext cx="4917115" cy="4581271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9740903" y="4250765"/>
            <a:ext cx="8059258" cy="4581271"/>
            <a:chOff x="0" y="0"/>
            <a:chExt cx="2122603" cy="12065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22603" cy="1206590"/>
            </a:xfrm>
            <a:custGeom>
              <a:avLst/>
              <a:gdLst/>
              <a:ahLst/>
              <a:cxnLst/>
              <a:rect r="r" b="b" t="t" l="l"/>
              <a:pathLst>
                <a:path h="1206590" w="2122603">
                  <a:moveTo>
                    <a:pt x="0" y="0"/>
                  </a:moveTo>
                  <a:lnTo>
                    <a:pt x="2122603" y="0"/>
                  </a:lnTo>
                  <a:lnTo>
                    <a:pt x="2122603" y="1206590"/>
                  </a:lnTo>
                  <a:lnTo>
                    <a:pt x="0" y="120659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2122603" cy="12351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pic>
        <p:nvPicPr>
          <p:cNvPr name="Picture 13" id="13">
            <a:hlinkClick action="ppaction://media"/>
          </p:cNvPr>
          <p:cNvPicPr>
            <a:picLocks noChangeAspect="true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5">
                  <p14:trim st="0.0000" end="13166.6660"/>
                </p14:media>
              </p:ext>
            </p:extLst>
          </p:nvPr>
        </p:nvPicPr>
        <p:blipFill>
          <a:blip r:embed="rId13"/>
          <a:srcRect l="0" t="24183" r="0" b="26134"/>
          <a:stretch>
            <a:fillRect/>
          </a:stretch>
        </p:blipFill>
        <p:spPr>
          <a:xfrm flipH="false" flipV="false" rot="0">
            <a:off x="11069507" y="4250765"/>
            <a:ext cx="5405903" cy="4774699"/>
          </a:xfrm>
          <a:prstGeom prst="rect">
            <a:avLst/>
          </a:prstGeom>
        </p:spPr>
      </p:pic>
      <p:sp>
        <p:nvSpPr>
          <p:cNvPr name="Freeform 14" id="14"/>
          <p:cNvSpPr/>
          <p:nvPr/>
        </p:nvSpPr>
        <p:spPr>
          <a:xfrm flipH="false" flipV="false" rot="0">
            <a:off x="514350" y="3501852"/>
            <a:ext cx="8115300" cy="6079097"/>
          </a:xfrm>
          <a:custGeom>
            <a:avLst/>
            <a:gdLst/>
            <a:ahLst/>
            <a:cxnLst/>
            <a:rect r="r" b="b" t="t" l="l"/>
            <a:pathLst>
              <a:path h="6079097" w="8115300">
                <a:moveTo>
                  <a:pt x="0" y="0"/>
                </a:moveTo>
                <a:lnTo>
                  <a:pt x="8115300" y="0"/>
                </a:lnTo>
                <a:lnTo>
                  <a:pt x="8115300" y="6079098"/>
                </a:lnTo>
                <a:lnTo>
                  <a:pt x="0" y="607909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75361" y="2040346"/>
            <a:ext cx="5947232" cy="1404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80"/>
              </a:lnSpc>
            </a:pPr>
            <a:r>
              <a:rPr lang="en-US" sz="5220">
                <a:solidFill>
                  <a:srgbClr val="31356E"/>
                </a:solidFill>
                <a:latin typeface="Clear Sans"/>
              </a:rPr>
              <a:t>Division of Digital</a:t>
            </a:r>
          </a:p>
          <a:p>
            <a:pPr algn="ctr">
              <a:lnSpc>
                <a:spcPts val="5480"/>
              </a:lnSpc>
            </a:pPr>
            <a:r>
              <a:rPr lang="en-US" sz="5220">
                <a:solidFill>
                  <a:srgbClr val="31356E"/>
                </a:solidFill>
                <a:latin typeface="Clear Sans"/>
              </a:rPr>
              <a:t>Infrastructure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661154" y="2040346"/>
            <a:ext cx="6218757" cy="1402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6"/>
              </a:lnSpc>
            </a:pPr>
            <a:r>
              <a:rPr lang="en-US" sz="5216">
                <a:solidFill>
                  <a:srgbClr val="31356E"/>
                </a:solidFill>
                <a:latin typeface="Clear Sans"/>
              </a:rPr>
              <a:t>Division of Digital</a:t>
            </a:r>
          </a:p>
          <a:p>
            <a:pPr algn="ctr">
              <a:lnSpc>
                <a:spcPts val="5476"/>
              </a:lnSpc>
            </a:pPr>
            <a:r>
              <a:rPr lang="en-US" sz="5216">
                <a:solidFill>
                  <a:srgbClr val="31356E"/>
                </a:solidFill>
                <a:latin typeface="Clear Sans"/>
              </a:rPr>
              <a:t>Architecture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409373" y="419463"/>
            <a:ext cx="7469254" cy="1094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0"/>
              </a:lnSpc>
              <a:spcBef>
                <a:spcPct val="0"/>
              </a:spcBef>
            </a:pPr>
            <a:r>
              <a:rPr lang="en-US" sz="6400">
                <a:solidFill>
                  <a:srgbClr val="31356E"/>
                </a:solidFill>
                <a:latin typeface="Clear Sans Bold"/>
              </a:rPr>
              <a:t>Glance of recording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9684861" y="3501852"/>
            <a:ext cx="8115300" cy="6079097"/>
          </a:xfrm>
          <a:custGeom>
            <a:avLst/>
            <a:gdLst/>
            <a:ahLst/>
            <a:cxnLst/>
            <a:rect r="r" b="b" t="t" l="l"/>
            <a:pathLst>
              <a:path h="6079097" w="8115300">
                <a:moveTo>
                  <a:pt x="0" y="0"/>
                </a:moveTo>
                <a:lnTo>
                  <a:pt x="8115300" y="0"/>
                </a:lnTo>
                <a:lnTo>
                  <a:pt x="8115300" y="6079098"/>
                </a:lnTo>
                <a:lnTo>
                  <a:pt x="0" y="607909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5666" y="-963412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0" y="0"/>
                </a:moveTo>
                <a:lnTo>
                  <a:pt x="4597439" y="0"/>
                </a:lnTo>
                <a:lnTo>
                  <a:pt x="4597439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1207503" y="390596"/>
            <a:ext cx="2076668" cy="1276207"/>
          </a:xfrm>
          <a:custGeom>
            <a:avLst/>
            <a:gdLst/>
            <a:ahLst/>
            <a:cxnLst/>
            <a:rect r="r" b="b" t="t" l="l"/>
            <a:pathLst>
              <a:path h="1276207" w="2076668">
                <a:moveTo>
                  <a:pt x="2076669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9" y="1276208"/>
                </a:lnTo>
                <a:lnTo>
                  <a:pt x="207666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94348" y="-2447996"/>
            <a:ext cx="3837986" cy="4114800"/>
          </a:xfrm>
          <a:custGeom>
            <a:avLst/>
            <a:gdLst/>
            <a:ahLst/>
            <a:cxnLst/>
            <a:rect r="r" b="b" t="t" l="l"/>
            <a:pathLst>
              <a:path h="4114800" w="3837986">
                <a:moveTo>
                  <a:pt x="0" y="0"/>
                </a:moveTo>
                <a:lnTo>
                  <a:pt x="3837986" y="0"/>
                </a:lnTo>
                <a:lnTo>
                  <a:pt x="38379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649912" y="-375920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0" y="0"/>
                </a:moveTo>
                <a:lnTo>
                  <a:pt x="5357753" y="0"/>
                </a:lnTo>
                <a:lnTo>
                  <a:pt x="5357753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028700" y="1878640"/>
          <a:ext cx="16230600" cy="8410575"/>
        </p:xfrm>
        <a:graphic>
          <a:graphicData uri="http://schemas.openxmlformats.org/drawingml/2006/table">
            <a:tbl>
              <a:tblPr/>
              <a:tblGrid>
                <a:gridCol w="8115300"/>
                <a:gridCol w="8115300"/>
              </a:tblGrid>
              <a:tr h="242631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6600"/>
                        </a:lnSpc>
                        <a:defRPr/>
                      </a:pPr>
                      <a:r>
                        <a:rPr lang="en-US" sz="5500">
                          <a:solidFill>
                            <a:srgbClr val="2B4B82"/>
                          </a:solidFill>
                          <a:latin typeface="Clear Sans Bold"/>
                        </a:rPr>
                        <a:t>About </a:t>
                      </a:r>
                      <a:endParaRPr lang="en-US" sz="1100"/>
                    </a:p>
                    <a:p>
                      <a:pPr>
                        <a:lnSpc>
                          <a:spcPts val="6600"/>
                        </a:lnSpc>
                      </a:pPr>
                      <a:r>
                        <a:rPr lang="en-US" sz="5500">
                          <a:solidFill>
                            <a:srgbClr val="2B4B82"/>
                          </a:solidFill>
                          <a:latin typeface="Clear Sans Bold"/>
                        </a:rPr>
                        <a:t>UTM Digital</a:t>
                      </a:r>
                    </a:p>
                  </a:txBody>
                  <a:tcPr marL="190500" marR="190500" marT="190500" marB="190500" anchor="t">
                    <a:lnL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6720"/>
                        </a:lnSpc>
                        <a:defRPr/>
                      </a:pPr>
                      <a:r>
                        <a:rPr lang="en-US" sz="5600">
                          <a:solidFill>
                            <a:srgbClr val="2B4B82"/>
                          </a:solidFill>
                          <a:latin typeface="Clear Sans Bold"/>
                        </a:rPr>
                        <a:t>Core </a:t>
                      </a:r>
                      <a:endParaRPr lang="en-US" sz="1100"/>
                    </a:p>
                    <a:p>
                      <a:pPr>
                        <a:lnSpc>
                          <a:spcPts val="6720"/>
                        </a:lnSpc>
                      </a:pPr>
                      <a:r>
                        <a:rPr lang="en-US" sz="5600">
                          <a:solidFill>
                            <a:srgbClr val="2B4B82"/>
                          </a:solidFill>
                          <a:latin typeface="Clear Sans Bold"/>
                        </a:rPr>
                        <a:t>Function</a:t>
                      </a:r>
                    </a:p>
                  </a:txBody>
                  <a:tcPr marL="190500" marR="190500" marT="190500" marB="190500" anchor="t">
                    <a:lnL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84263">
                <a:tc>
                  <a:txBody>
                    <a:bodyPr anchor="t" rtlCol="false"/>
                    <a:lstStyle/>
                    <a:p>
                      <a:pPr algn="l" marL="518160" indent="-259080" lvl="1">
                        <a:lnSpc>
                          <a:spcPts val="33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>
                          <a:solidFill>
                            <a:srgbClr val="2B4B82"/>
                          </a:solidFill>
                          <a:latin typeface="Clear Sans"/>
                        </a:rPr>
                        <a:t>Vision: Digital University Driver</a:t>
                      </a:r>
                      <a:endParaRPr lang="en-US" sz="1100"/>
                    </a:p>
                    <a:p>
                      <a:pPr>
                        <a:lnSpc>
                          <a:spcPts val="3359"/>
                        </a:lnSpc>
                      </a:pPr>
                    </a:p>
                    <a:p>
                      <a:pPr marL="518160" indent="-259080" lvl="1">
                        <a:lnSpc>
                          <a:spcPts val="3359"/>
                        </a:lnSpc>
                        <a:buFont typeface="Arial"/>
                        <a:buChar char="•"/>
                      </a:pPr>
                      <a:r>
                        <a:rPr lang="en-US" sz="2400">
                          <a:solidFill>
                            <a:srgbClr val="2B4B82"/>
                          </a:solidFill>
                          <a:latin typeface="Clear Sans"/>
                        </a:rPr>
                        <a:t>Mission: Strengthening the delivery of academic-oriented services through a data-driven digital ecosystem</a:t>
                      </a:r>
                    </a:p>
                    <a:p>
                      <a:pPr>
                        <a:lnSpc>
                          <a:spcPts val="3359"/>
                        </a:lnSpc>
                      </a:pPr>
                    </a:p>
                    <a:p>
                      <a:pPr marL="518160" indent="-259080" lvl="1">
                        <a:lnSpc>
                          <a:spcPts val="3359"/>
                        </a:lnSpc>
                        <a:buFont typeface="Arial"/>
                        <a:buChar char="•"/>
                      </a:pPr>
                      <a:r>
                        <a:rPr lang="en-US" sz="2400">
                          <a:solidFill>
                            <a:srgbClr val="2B4B82"/>
                          </a:solidFill>
                          <a:latin typeface="Clear Sans"/>
                        </a:rPr>
                        <a:t>The construction of UTM Data Centre started on March 2017-2019</a:t>
                      </a:r>
                    </a:p>
                    <a:p>
                      <a:pPr>
                        <a:lnSpc>
                          <a:spcPts val="3359"/>
                        </a:lnSpc>
                      </a:pPr>
                    </a:p>
                    <a:p>
                      <a:pPr marL="518160" indent="-259080" lvl="1">
                        <a:lnSpc>
                          <a:spcPts val="3359"/>
                        </a:lnSpc>
                        <a:buFont typeface="Arial"/>
                        <a:buChar char="•"/>
                      </a:pPr>
                      <a:r>
                        <a:rPr lang="en-US" sz="2400">
                          <a:solidFill>
                            <a:srgbClr val="2B4B82"/>
                          </a:solidFill>
                          <a:latin typeface="Clear Sans"/>
                        </a:rPr>
                        <a:t>Get TIA-92 recognition, Certificate of Conformance Constructed Facilities Rated 3 on November 2019</a:t>
                      </a:r>
                    </a:p>
                    <a:p>
                      <a:pPr>
                        <a:lnSpc>
                          <a:spcPts val="3359"/>
                        </a:lnSpc>
                      </a:pPr>
                    </a:p>
                    <a:p>
                      <a:pPr>
                        <a:lnSpc>
                          <a:spcPts val="3359"/>
                        </a:lnSpc>
                      </a:pPr>
                    </a:p>
                  </a:txBody>
                  <a:tcPr marL="190500" marR="190500" marT="190500" marB="190500" anchor="t">
                    <a:lnL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518160" indent="-259080" lvl="1">
                        <a:lnSpc>
                          <a:spcPts val="33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>
                          <a:solidFill>
                            <a:srgbClr val="2B4B82"/>
                          </a:solidFill>
                          <a:latin typeface="Clear Sans"/>
                        </a:rPr>
                        <a:t>Develop and implement new applications and upgrade existing applications that cover the core business of the University</a:t>
                      </a:r>
                      <a:r>
                        <a:rPr lang="en-US" sz="2400">
                          <a:solidFill>
                            <a:srgbClr val="2B4B82"/>
                          </a:solidFill>
                          <a:latin typeface="Clear Sans"/>
                        </a:rPr>
                        <a:t> </a:t>
                      </a:r>
                      <a:endParaRPr lang="en-US" sz="1100"/>
                    </a:p>
                    <a:p>
                      <a:pPr>
                        <a:lnSpc>
                          <a:spcPts val="3359"/>
                        </a:lnSpc>
                      </a:pPr>
                    </a:p>
                    <a:p>
                      <a:pPr marL="518160" indent="-259080" lvl="1">
                        <a:lnSpc>
                          <a:spcPts val="3359"/>
                        </a:lnSpc>
                        <a:buFont typeface="Arial"/>
                        <a:buChar char="•"/>
                      </a:pPr>
                      <a:r>
                        <a:rPr lang="en-US" sz="2400">
                          <a:solidFill>
                            <a:srgbClr val="2B4B82"/>
                          </a:solidFill>
                          <a:latin typeface="Clear Sans"/>
                        </a:rPr>
                        <a:t>Ensure that ICT infrastructure is always available to support the application platform developed</a:t>
                      </a:r>
                    </a:p>
                    <a:p>
                      <a:pPr>
                        <a:lnSpc>
                          <a:spcPts val="3359"/>
                        </a:lnSpc>
                      </a:pPr>
                    </a:p>
                    <a:p>
                      <a:pPr marL="518160" indent="-259080" lvl="1">
                        <a:lnSpc>
                          <a:spcPts val="3359"/>
                        </a:lnSpc>
                        <a:buFont typeface="Arial"/>
                        <a:buChar char="•"/>
                      </a:pPr>
                      <a:r>
                        <a:rPr lang="en-US" sz="2400">
                          <a:solidFill>
                            <a:srgbClr val="2B4B82"/>
                          </a:solidFill>
                          <a:latin typeface="Clear Sans"/>
                        </a:rPr>
                        <a:t>Support the implementation of Digital Lifestyles through development of latest innovation technology</a:t>
                      </a:r>
                    </a:p>
                  </a:txBody>
                  <a:tcPr marL="190500" marR="190500" marT="190500" marB="190500" anchor="t">
                    <a:lnL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7" id="7"/>
          <p:cNvGrpSpPr/>
          <p:nvPr/>
        </p:nvGrpSpPr>
        <p:grpSpPr>
          <a:xfrm rot="0">
            <a:off x="0" y="9631334"/>
            <a:ext cx="655666" cy="655666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tru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504" y="0"/>
                    <a:pt x="6350000" y="1421496"/>
                    <a:pt x="6350000" y="3175000"/>
                  </a:cubicBezTo>
                  <a:cubicBezTo>
                    <a:pt x="6350000" y="4928504"/>
                    <a:pt x="4928504" y="6350000"/>
                    <a:pt x="3175000" y="6350000"/>
                  </a:cubicBezTo>
                  <a:cubicBezTo>
                    <a:pt x="1421496" y="6350000"/>
                    <a:pt x="0" y="4928504"/>
                    <a:pt x="0" y="3175000"/>
                  </a:cubicBezTo>
                  <a:cubicBezTo>
                    <a:pt x="0" y="1421496"/>
                    <a:pt x="1421496" y="0"/>
                    <a:pt x="3175000" y="0"/>
                  </a:cubicBezTo>
                  <a:close/>
                </a:path>
              </a:pathLst>
            </a:custGeom>
            <a:blipFill>
              <a:blip r:embed="rId10"/>
              <a:stretch>
                <a:fillRect l="-38888" t="0" r="-38888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5666" y="-963412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0" y="0"/>
                </a:moveTo>
                <a:lnTo>
                  <a:pt x="4597439" y="0"/>
                </a:lnTo>
                <a:lnTo>
                  <a:pt x="4597439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1207503" y="390596"/>
            <a:ext cx="2076668" cy="1276207"/>
          </a:xfrm>
          <a:custGeom>
            <a:avLst/>
            <a:gdLst/>
            <a:ahLst/>
            <a:cxnLst/>
            <a:rect r="r" b="b" t="t" l="l"/>
            <a:pathLst>
              <a:path h="1276207" w="2076668">
                <a:moveTo>
                  <a:pt x="2076669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9" y="1276208"/>
                </a:lnTo>
                <a:lnTo>
                  <a:pt x="207666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94348" y="-2447996"/>
            <a:ext cx="3837986" cy="4114800"/>
          </a:xfrm>
          <a:custGeom>
            <a:avLst/>
            <a:gdLst/>
            <a:ahLst/>
            <a:cxnLst/>
            <a:rect r="r" b="b" t="t" l="l"/>
            <a:pathLst>
              <a:path h="4114800" w="3837986">
                <a:moveTo>
                  <a:pt x="0" y="0"/>
                </a:moveTo>
                <a:lnTo>
                  <a:pt x="3837986" y="0"/>
                </a:lnTo>
                <a:lnTo>
                  <a:pt x="38379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649912" y="-375920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0" y="0"/>
                </a:moveTo>
                <a:lnTo>
                  <a:pt x="5357753" y="0"/>
                </a:lnTo>
                <a:lnTo>
                  <a:pt x="5357753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401734" y="1028700"/>
          <a:ext cx="16230600" cy="8855324"/>
        </p:xfrm>
        <a:graphic>
          <a:graphicData uri="http://schemas.openxmlformats.org/drawingml/2006/table">
            <a:tbl>
              <a:tblPr/>
              <a:tblGrid>
                <a:gridCol w="8115300"/>
                <a:gridCol w="8115300"/>
              </a:tblGrid>
              <a:tr h="241469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6600"/>
                        </a:lnSpc>
                        <a:defRPr/>
                      </a:pPr>
                      <a:r>
                        <a:rPr lang="en-US" sz="5500">
                          <a:solidFill>
                            <a:srgbClr val="2B4B82"/>
                          </a:solidFill>
                          <a:latin typeface="Clear Sans Bold"/>
                        </a:rPr>
                        <a:t>What we’ve learned from UTM Data Centre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67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cmpd="sng" algn="ctr" cap="flat" w="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4063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2B4B82"/>
                          </a:solidFill>
                          <a:latin typeface="Clear Sans Bold"/>
                        </a:rPr>
                        <a:t>Virtual Server</a:t>
                      </a:r>
                      <a:endParaRPr lang="en-US" sz="1100"/>
                    </a:p>
                    <a:p>
                      <a:pPr>
                        <a:lnSpc>
                          <a:spcPts val="3919"/>
                        </a:lnSpc>
                      </a:pPr>
                    </a:p>
                    <a:p>
                      <a:pPr marL="604519" indent="-302260" lvl="1">
                        <a:lnSpc>
                          <a:spcPts val="3919"/>
                        </a:lnSpc>
                        <a:buFont typeface="Arial"/>
                        <a:buChar char="•"/>
                      </a:pPr>
                      <a:r>
                        <a:rPr lang="en-US" sz="2799">
                          <a:solidFill>
                            <a:srgbClr val="2B4B82"/>
                          </a:solidFill>
                          <a:latin typeface="Clear Sans"/>
                        </a:rPr>
                        <a:t>Power: 72 hours Power Backup </a:t>
                      </a:r>
                    </a:p>
                    <a:p>
                      <a:pPr>
                        <a:lnSpc>
                          <a:spcPts val="3919"/>
                        </a:lnSpc>
                      </a:pPr>
                    </a:p>
                    <a:p>
                      <a:pPr marL="604519" indent="-302260" lvl="1">
                        <a:lnSpc>
                          <a:spcPts val="3919"/>
                        </a:lnSpc>
                        <a:buFont typeface="Arial"/>
                        <a:buChar char="•"/>
                      </a:pPr>
                      <a:r>
                        <a:rPr lang="en-US" sz="2799">
                          <a:solidFill>
                            <a:srgbClr val="2B4B82"/>
                          </a:solidFill>
                          <a:latin typeface="Clear Sans"/>
                        </a:rPr>
                        <a:t>Communication: 12Gbps Internet Bandwidth</a:t>
                      </a:r>
                    </a:p>
                    <a:p>
                      <a:pPr>
                        <a:lnSpc>
                          <a:spcPts val="3919"/>
                        </a:lnSpc>
                      </a:pPr>
                    </a:p>
                    <a:p>
                      <a:pPr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2B4B82"/>
                          </a:solidFill>
                          <a:latin typeface="Clear Sans Bold"/>
                        </a:rPr>
                        <a:t>Database</a:t>
                      </a:r>
                    </a:p>
                    <a:p>
                      <a:pPr>
                        <a:lnSpc>
                          <a:spcPts val="3919"/>
                        </a:lnSpc>
                      </a:pPr>
                    </a:p>
                    <a:p>
                      <a:pPr marL="604519" indent="-302260" lvl="1">
                        <a:lnSpc>
                          <a:spcPts val="3919"/>
                        </a:lnSpc>
                        <a:buFont typeface="Arial"/>
                        <a:buChar char="•"/>
                      </a:pPr>
                      <a:r>
                        <a:rPr lang="en-US" sz="2799">
                          <a:solidFill>
                            <a:srgbClr val="2B4B82"/>
                          </a:solidFill>
                          <a:latin typeface="Clear Sans"/>
                        </a:rPr>
                        <a:t>Oracle &amp; MySQL </a:t>
                      </a:r>
                    </a:p>
                    <a:p>
                      <a:pPr>
                        <a:lnSpc>
                          <a:spcPts val="3919"/>
                        </a:lnSpc>
                      </a:pPr>
                    </a:p>
                    <a:p>
                      <a:pPr marL="604519" indent="-302260" lvl="1">
                        <a:lnSpc>
                          <a:spcPts val="3919"/>
                        </a:lnSpc>
                        <a:buFont typeface="Arial"/>
                        <a:buChar char="•"/>
                      </a:pPr>
                      <a:r>
                        <a:rPr lang="en-US" sz="2799">
                          <a:solidFill>
                            <a:srgbClr val="2B4B82"/>
                          </a:solidFill>
                          <a:latin typeface="Clear Sans"/>
                        </a:rPr>
                        <a:t>Data size: 4 TB</a:t>
                      </a:r>
                    </a:p>
                  </a:txBody>
                  <a:tcPr marL="190500" marR="190500" marT="190500" marB="190500" anchor="t">
                    <a:lnL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2B4B82"/>
                          </a:solidFill>
                          <a:latin typeface="Clear Sans Bold"/>
                        </a:rPr>
                        <a:t>Physical server</a:t>
                      </a:r>
                      <a:endParaRPr lang="en-US" sz="1100"/>
                    </a:p>
                    <a:p>
                      <a:pPr>
                        <a:lnSpc>
                          <a:spcPts val="3919"/>
                        </a:lnSpc>
                      </a:pPr>
                    </a:p>
                    <a:p>
                      <a:pPr marL="604519" indent="-302260" lvl="1">
                        <a:lnSpc>
                          <a:spcPts val="3919"/>
                        </a:lnSpc>
                        <a:buFont typeface="Arial"/>
                        <a:buChar char="•"/>
                      </a:pPr>
                      <a:r>
                        <a:rPr lang="en-US" sz="2799">
                          <a:solidFill>
                            <a:srgbClr val="2B4B82"/>
                          </a:solidFill>
                          <a:latin typeface="Clear Sans"/>
                        </a:rPr>
                        <a:t>Security: Firewall that monitors 24/7</a:t>
                      </a:r>
                    </a:p>
                    <a:p>
                      <a:pPr>
                        <a:lnSpc>
                          <a:spcPts val="3919"/>
                        </a:lnSpc>
                      </a:pPr>
                    </a:p>
                    <a:p>
                      <a:pPr marL="604519" indent="-302260" lvl="1">
                        <a:lnSpc>
                          <a:spcPts val="3919"/>
                        </a:lnSpc>
                        <a:buFont typeface="Arial"/>
                        <a:buChar char="•"/>
                      </a:pPr>
                      <a:r>
                        <a:rPr lang="en-US" sz="2799">
                          <a:solidFill>
                            <a:srgbClr val="2B4B82"/>
                          </a:solidFill>
                          <a:latin typeface="Clear Sans"/>
                        </a:rPr>
                        <a:t>Multiple platforms such as Windows and Unix</a:t>
                      </a:r>
                    </a:p>
                    <a:p>
                      <a:pPr>
                        <a:lnSpc>
                          <a:spcPts val="3919"/>
                        </a:lnSpc>
                      </a:pPr>
                    </a:p>
                    <a:p>
                      <a:pPr>
                        <a:lnSpc>
                          <a:spcPts val="3919"/>
                        </a:lnSpc>
                      </a:pPr>
                      <a:r>
                        <a:rPr lang="en-US" sz="2799">
                          <a:solidFill>
                            <a:srgbClr val="2B4B82"/>
                          </a:solidFill>
                          <a:latin typeface="Clear Sans Bold"/>
                        </a:rPr>
                        <a:t>Storage</a:t>
                      </a:r>
                    </a:p>
                    <a:p>
                      <a:pPr>
                        <a:lnSpc>
                          <a:spcPts val="3919"/>
                        </a:lnSpc>
                      </a:pPr>
                    </a:p>
                    <a:p>
                      <a:pPr marL="604519" indent="-302260" lvl="1">
                        <a:lnSpc>
                          <a:spcPts val="3919"/>
                        </a:lnSpc>
                        <a:buFont typeface="Arial"/>
                        <a:buChar char="•"/>
                      </a:pPr>
                      <a:r>
                        <a:rPr lang="en-US" sz="2799">
                          <a:solidFill>
                            <a:srgbClr val="2B4B82"/>
                          </a:solidFill>
                          <a:latin typeface="Clear Sans"/>
                        </a:rPr>
                        <a:t>File storage: 2PB</a:t>
                      </a:r>
                    </a:p>
                    <a:p>
                      <a:pPr>
                        <a:lnSpc>
                          <a:spcPts val="3919"/>
                        </a:lnSpc>
                      </a:pPr>
                    </a:p>
                    <a:p>
                      <a:pPr marL="604519" indent="-302260" lvl="1">
                        <a:lnSpc>
                          <a:spcPts val="3919"/>
                        </a:lnSpc>
                        <a:buFont typeface="Arial"/>
                        <a:buChar char="•"/>
                      </a:pPr>
                      <a:r>
                        <a:rPr lang="en-US" sz="2799">
                          <a:solidFill>
                            <a:srgbClr val="2B4B82"/>
                          </a:solidFill>
                          <a:latin typeface="Clear Sans"/>
                        </a:rPr>
                        <a:t>Hybrid Storage System SCSI &amp; SSD</a:t>
                      </a:r>
                    </a:p>
                  </a:txBody>
                  <a:tcPr marL="190500" marR="190500" marT="190500" marB="190500" anchor="t">
                    <a:lnL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715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7" id="7"/>
          <p:cNvSpPr/>
          <p:nvPr/>
        </p:nvSpPr>
        <p:spPr>
          <a:xfrm flipH="false" flipV="false" rot="0">
            <a:off x="575073" y="5298462"/>
            <a:ext cx="907253" cy="1048297"/>
          </a:xfrm>
          <a:custGeom>
            <a:avLst/>
            <a:gdLst/>
            <a:ahLst/>
            <a:cxnLst/>
            <a:rect r="r" b="b" t="t" l="l"/>
            <a:pathLst>
              <a:path h="1048297" w="907253">
                <a:moveTo>
                  <a:pt x="0" y="0"/>
                </a:moveTo>
                <a:lnTo>
                  <a:pt x="907254" y="0"/>
                </a:lnTo>
                <a:lnTo>
                  <a:pt x="907254" y="1048297"/>
                </a:lnTo>
                <a:lnTo>
                  <a:pt x="0" y="10482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75073" y="7722874"/>
            <a:ext cx="907253" cy="909679"/>
          </a:xfrm>
          <a:custGeom>
            <a:avLst/>
            <a:gdLst/>
            <a:ahLst/>
            <a:cxnLst/>
            <a:rect r="r" b="b" t="t" l="l"/>
            <a:pathLst>
              <a:path h="909679" w="907253">
                <a:moveTo>
                  <a:pt x="0" y="0"/>
                </a:moveTo>
                <a:lnTo>
                  <a:pt x="907254" y="0"/>
                </a:lnTo>
                <a:lnTo>
                  <a:pt x="907254" y="909679"/>
                </a:lnTo>
                <a:lnTo>
                  <a:pt x="0" y="9096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328788" y="5143500"/>
            <a:ext cx="1188246" cy="1188246"/>
          </a:xfrm>
          <a:custGeom>
            <a:avLst/>
            <a:gdLst/>
            <a:ahLst/>
            <a:cxnLst/>
            <a:rect r="r" b="b" t="t" l="l"/>
            <a:pathLst>
              <a:path h="1188246" w="1188246">
                <a:moveTo>
                  <a:pt x="0" y="0"/>
                </a:moveTo>
                <a:lnTo>
                  <a:pt x="1188246" y="0"/>
                </a:lnTo>
                <a:lnTo>
                  <a:pt x="1188246" y="1188246"/>
                </a:lnTo>
                <a:lnTo>
                  <a:pt x="0" y="118824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371131" y="7722874"/>
            <a:ext cx="1250809" cy="909679"/>
          </a:xfrm>
          <a:custGeom>
            <a:avLst/>
            <a:gdLst/>
            <a:ahLst/>
            <a:cxnLst/>
            <a:rect r="r" b="b" t="t" l="l"/>
            <a:pathLst>
              <a:path h="909679" w="1250809">
                <a:moveTo>
                  <a:pt x="0" y="0"/>
                </a:moveTo>
                <a:lnTo>
                  <a:pt x="1250808" y="0"/>
                </a:lnTo>
                <a:lnTo>
                  <a:pt x="1250808" y="909679"/>
                </a:lnTo>
                <a:lnTo>
                  <a:pt x="0" y="90967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0" y="9643158"/>
            <a:ext cx="655666" cy="655666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tru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504" y="0"/>
                    <a:pt x="6350000" y="1421496"/>
                    <a:pt x="6350000" y="3175000"/>
                  </a:cubicBezTo>
                  <a:cubicBezTo>
                    <a:pt x="6350000" y="4928504"/>
                    <a:pt x="4928504" y="6350000"/>
                    <a:pt x="3175000" y="6350000"/>
                  </a:cubicBezTo>
                  <a:cubicBezTo>
                    <a:pt x="1421496" y="6350000"/>
                    <a:pt x="0" y="4928504"/>
                    <a:pt x="0" y="3175000"/>
                  </a:cubicBezTo>
                  <a:cubicBezTo>
                    <a:pt x="0" y="1421496"/>
                    <a:pt x="1421496" y="0"/>
                    <a:pt x="3175000" y="0"/>
                  </a:cubicBezTo>
                  <a:close/>
                </a:path>
              </a:pathLst>
            </a:custGeom>
            <a:blipFill>
              <a:blip r:embed="rId18"/>
              <a:stretch>
                <a:fillRect l="-38888" t="0" r="-38888" b="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5666" y="-963412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0" y="0"/>
                </a:moveTo>
                <a:lnTo>
                  <a:pt x="4597439" y="0"/>
                </a:lnTo>
                <a:lnTo>
                  <a:pt x="4597439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1207503" y="390596"/>
            <a:ext cx="2076668" cy="1276207"/>
          </a:xfrm>
          <a:custGeom>
            <a:avLst/>
            <a:gdLst/>
            <a:ahLst/>
            <a:cxnLst/>
            <a:rect r="r" b="b" t="t" l="l"/>
            <a:pathLst>
              <a:path h="1276207" w="2076668">
                <a:moveTo>
                  <a:pt x="2076669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9" y="1276208"/>
                </a:lnTo>
                <a:lnTo>
                  <a:pt x="207666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94348" y="-2447996"/>
            <a:ext cx="3837986" cy="4114800"/>
          </a:xfrm>
          <a:custGeom>
            <a:avLst/>
            <a:gdLst/>
            <a:ahLst/>
            <a:cxnLst/>
            <a:rect r="r" b="b" t="t" l="l"/>
            <a:pathLst>
              <a:path h="4114800" w="3837986">
                <a:moveTo>
                  <a:pt x="0" y="0"/>
                </a:moveTo>
                <a:lnTo>
                  <a:pt x="3837986" y="0"/>
                </a:lnTo>
                <a:lnTo>
                  <a:pt x="38379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649912" y="-375920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0" y="0"/>
                </a:moveTo>
                <a:lnTo>
                  <a:pt x="5357753" y="0"/>
                </a:lnTo>
                <a:lnTo>
                  <a:pt x="5357753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028700" y="1028700"/>
          <a:ext cx="16173450" cy="6695027"/>
        </p:xfrm>
        <a:graphic>
          <a:graphicData uri="http://schemas.openxmlformats.org/drawingml/2006/table">
            <a:tbl>
              <a:tblPr/>
              <a:tblGrid>
                <a:gridCol w="15621000"/>
                <a:gridCol w="552450"/>
              </a:tblGrid>
              <a:tr h="240689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6600"/>
                        </a:lnSpc>
                        <a:defRPr/>
                      </a:pPr>
                      <a:r>
                        <a:rPr lang="en-US" sz="5500">
                          <a:solidFill>
                            <a:srgbClr val="2B4B82"/>
                          </a:solidFill>
                          <a:latin typeface="Clear Sans Bold"/>
                        </a:rPr>
                        <a:t>What we’ve learned from UTM Network Architecture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67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cmpd="sng" algn="ctr" cap="flat" w="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8812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cmpd="sng" algn="ctr" cap="flat" w="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cmpd="sng" algn="ctr" cap="flat" w="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7" id="7"/>
          <p:cNvSpPr/>
          <p:nvPr/>
        </p:nvSpPr>
        <p:spPr>
          <a:xfrm flipH="false" flipV="false" rot="0">
            <a:off x="8328788" y="5143500"/>
            <a:ext cx="1188246" cy="1188246"/>
          </a:xfrm>
          <a:custGeom>
            <a:avLst/>
            <a:gdLst/>
            <a:ahLst/>
            <a:cxnLst/>
            <a:rect r="r" b="b" t="t" l="l"/>
            <a:pathLst>
              <a:path h="1188246" w="1188246">
                <a:moveTo>
                  <a:pt x="0" y="0"/>
                </a:moveTo>
                <a:lnTo>
                  <a:pt x="1188246" y="0"/>
                </a:lnTo>
                <a:lnTo>
                  <a:pt x="1188246" y="1188246"/>
                </a:lnTo>
                <a:lnTo>
                  <a:pt x="0" y="11882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71131" y="7722874"/>
            <a:ext cx="1250809" cy="909679"/>
          </a:xfrm>
          <a:custGeom>
            <a:avLst/>
            <a:gdLst/>
            <a:ahLst/>
            <a:cxnLst/>
            <a:rect r="r" b="b" t="t" l="l"/>
            <a:pathLst>
              <a:path h="909679" w="1250809">
                <a:moveTo>
                  <a:pt x="0" y="0"/>
                </a:moveTo>
                <a:lnTo>
                  <a:pt x="1250808" y="0"/>
                </a:lnTo>
                <a:lnTo>
                  <a:pt x="1250808" y="909679"/>
                </a:lnTo>
                <a:lnTo>
                  <a:pt x="0" y="9096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054235" y="1878640"/>
            <a:ext cx="10120991" cy="9752955"/>
          </a:xfrm>
          <a:custGeom>
            <a:avLst/>
            <a:gdLst/>
            <a:ahLst/>
            <a:cxnLst/>
            <a:rect r="r" b="b" t="t" l="l"/>
            <a:pathLst>
              <a:path h="9752955" w="10120991">
                <a:moveTo>
                  <a:pt x="0" y="0"/>
                </a:moveTo>
                <a:lnTo>
                  <a:pt x="10120991" y="0"/>
                </a:lnTo>
                <a:lnTo>
                  <a:pt x="10120991" y="9752956"/>
                </a:lnTo>
                <a:lnTo>
                  <a:pt x="0" y="975295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173270" y="3162720"/>
            <a:ext cx="11941461" cy="6682990"/>
          </a:xfrm>
          <a:custGeom>
            <a:avLst/>
            <a:gdLst/>
            <a:ahLst/>
            <a:cxnLst/>
            <a:rect r="r" b="b" t="t" l="l"/>
            <a:pathLst>
              <a:path h="6682990" w="11941461">
                <a:moveTo>
                  <a:pt x="0" y="0"/>
                </a:moveTo>
                <a:lnTo>
                  <a:pt x="11941460" y="0"/>
                </a:lnTo>
                <a:lnTo>
                  <a:pt x="11941460" y="6682990"/>
                </a:lnTo>
                <a:lnTo>
                  <a:pt x="0" y="668299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18354" t="-31754" r="-18062" b="-5357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0" y="9632656"/>
            <a:ext cx="655666" cy="655666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tru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504" y="0"/>
                    <a:pt x="6350000" y="1421496"/>
                    <a:pt x="6350000" y="3175000"/>
                  </a:cubicBezTo>
                  <a:cubicBezTo>
                    <a:pt x="6350000" y="4928504"/>
                    <a:pt x="4928504" y="6350000"/>
                    <a:pt x="3175000" y="6350000"/>
                  </a:cubicBezTo>
                  <a:cubicBezTo>
                    <a:pt x="1421496" y="6350000"/>
                    <a:pt x="0" y="4928504"/>
                    <a:pt x="0" y="3175000"/>
                  </a:cubicBezTo>
                  <a:cubicBezTo>
                    <a:pt x="0" y="1421496"/>
                    <a:pt x="1421496" y="0"/>
                    <a:pt x="3175000" y="0"/>
                  </a:cubicBezTo>
                  <a:close/>
                </a:path>
              </a:pathLst>
            </a:custGeom>
            <a:blipFill>
              <a:blip r:embed="rId17"/>
              <a:stretch>
                <a:fillRect l="-38888" t="0" r="-38888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DAF6r4J4aag</dc:identifier>
  <dcterms:modified xsi:type="dcterms:W3CDTF">2011-08-01T06:04:30Z</dcterms:modified>
  <cp:revision>1</cp:revision>
  <dc:title>Technology in Education Technology Presentation in Blue Peach Illustrative Style</dc:title>
</cp:coreProperties>
</file>